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1B8D7D6-4139-6E67-5265-8E0289125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FBADD156-D0E8-3185-839D-78CD88E964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D036C8D-A363-BA52-0288-CC257FD15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21786E5-9C19-E329-3693-731055A6E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F455E23A-6566-1A6F-8C90-F599B39FA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22491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D58DC54-3265-9380-7F94-FA3B7D3ED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951B212E-2D08-D3B9-37CE-A022BB2C4A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83BBC0F-6D58-0FBD-1948-7492701F5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1F52E70C-3DC2-1C0B-CDC0-1FEBA3FD5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E462331-7D14-1973-7FC4-7B31AF743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972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CAC838E4-C927-C679-C380-C5598501B2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1F6DBFCA-B56F-58D2-4E89-731BEF6FC2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CB5CA38-58C5-52EE-3DC0-9D23A0C37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0D8FCB4-8587-4B6C-4AB0-A1346A112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3D3D027-A6D7-7619-F641-32B454006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2748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11385AA-5FF1-A5EA-3121-BD090773E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4209699-F876-6537-F6AB-F64789B53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BD68F75-263A-F525-9479-CCC55C539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7BE15A5-C4CB-E4AB-48CA-3FF9F3A17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F0D3BC7-0BC0-E171-C6D8-6907A7915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23695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D93C228-32E0-C53E-0A0D-793584CD8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933A511-1839-BE65-DBA7-2C6A649F6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7DB89A1-31A4-6BB5-6DCD-F7D7D7A13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AF21C77-1024-5D34-8607-50975E860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BBDC561-F71E-43A7-3869-74CC0A727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07554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D716250-336F-E27D-E734-E6C80734F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7A44030-A914-0B61-74C1-3D9E1FECEA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574C6685-5B14-E37C-CF58-746C4B8399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F8B9038-4A09-26DB-49E2-BF9B09566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7B7F727-9BA6-EA8A-5B51-528441236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539CAF3-58D5-19D3-4E4F-DC762FE4B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19872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BFA7072-744C-82DD-D9EC-67862CDCB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6BE6821-666F-3DF2-8886-4DAA6CB94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4B3452AE-C663-03A7-6C68-499FB32DAA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B26AEE8F-99EB-3C3A-175A-7652BF92FA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B9B64E37-7C9E-36FF-7DCE-4AC742B61E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FD9D2625-351F-D052-864E-B26A51C79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C9ED17E0-1EFD-7F77-112B-41520D135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CCE53EF1-21A8-F03C-8764-642702618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62772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C61D604-4D2D-D0B3-71FC-1E6934142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25038F0F-345D-C68A-BA92-C0C419BFB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2967B9C8-86D0-F24F-E7BE-47CC79E43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B2380E22-F84E-B3CE-7DC8-A023CD5CF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03931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F8DF28E1-228B-036D-6D78-D0FB6A62F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F20ABBB9-8DB4-CD23-AC9B-26A3D75EF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103F479F-22FD-7CB0-B665-D021FCF8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78242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3F8906C-25D8-6208-6DD8-ABA38CA94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4F73AB2-2716-7589-4924-5604829B4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CF767490-0DAA-BE53-F652-6E7CCEB48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C7F2BFFA-101B-3951-C7F9-4C7A9A973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D4C2C363-7F41-678A-F48F-8A5D37C35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4D24889-9086-DD80-222C-51739EEF8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25779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4F83402-56B9-B1E3-26AC-6E215CBAC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4E7F4DFB-F3DB-7BAB-E544-CAB600112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93787692-7313-EF68-34D6-6D01B335FE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8222156-C3DD-BFBC-2979-845993F25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C81C5E69-6E6A-E4D6-B904-78BFBF101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38D208B-9C26-9AE7-92F1-ECCB85C74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24589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ADFB2629-52C3-B799-0602-FF4AD194F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FF5318A-4A03-B62B-BABA-F9C38AA77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84331D4-D20B-1F88-AD49-5422C51620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1ECC5-5874-47C6-A402-1B49279D0E31}" type="datetimeFigureOut">
              <a:rPr lang="tr-TR" smtClean="0"/>
              <a:t>22.05.2023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B68C480-447F-8B23-434D-253BA5ADBF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4B5C591-725E-67FC-C2EC-AD26824E7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E0177-29CF-4547-934E-26777A5E68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0633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876429A-C005-64B6-9F05-79FD1365A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2624" y="2365131"/>
            <a:ext cx="9826752" cy="1417320"/>
          </a:xfrm>
        </p:spPr>
        <p:txBody>
          <a:bodyPr>
            <a:normAutofit/>
          </a:bodyPr>
          <a:lstStyle/>
          <a:p>
            <a:r>
              <a:rPr lang="tr-TR" sz="6600" b="1" dirty="0"/>
              <a:t>Görüntü İşleme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2A8B2A5-042E-55EB-6F63-3C9274972B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4209"/>
            <a:ext cx="9144000" cy="3073791"/>
          </a:xfrm>
        </p:spPr>
        <p:txBody>
          <a:bodyPr>
            <a:normAutofit/>
          </a:bodyPr>
          <a:lstStyle/>
          <a:p>
            <a:r>
              <a:rPr lang="tr-TR" sz="2600" b="1" dirty="0"/>
              <a:t>Cem GÖL 203405030</a:t>
            </a:r>
          </a:p>
          <a:p>
            <a:r>
              <a:rPr lang="tr-TR" sz="2600" b="1" dirty="0"/>
              <a:t>Mustafa ŞEN 203405063</a:t>
            </a:r>
          </a:p>
          <a:p>
            <a:endParaRPr lang="tr-TR" b="1" dirty="0"/>
          </a:p>
          <a:p>
            <a:r>
              <a:rPr lang="tr-TR" sz="3000" b="1" dirty="0"/>
              <a:t>Fotoğraftan Duygu Analizi</a:t>
            </a:r>
          </a:p>
          <a:p>
            <a:endParaRPr lang="tr-TR" b="1" dirty="0"/>
          </a:p>
          <a:p>
            <a:r>
              <a:rPr lang="tr-TR" sz="2800" b="1" dirty="0"/>
              <a:t>Dr. Öğr. Üyesi Ümit ŞENTÜRK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A5B65329-B76A-5881-1BBB-5E186598E4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629" y="169741"/>
            <a:ext cx="2568575" cy="25514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7817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952BB9B-8CB5-D9A1-85F8-84F501BD1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9389"/>
            <a:ext cx="10515600" cy="607995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tr-TR" b="0" i="0" dirty="0">
                <a:effectLst/>
                <a:latin typeface="Söhne"/>
              </a:rPr>
              <a:t> İlk olarak, </a:t>
            </a:r>
            <a:r>
              <a:rPr lang="tr-TR" b="0" i="0" dirty="0" err="1">
                <a:effectLst/>
                <a:latin typeface="Söhne"/>
              </a:rPr>
              <a:t>OpenCV</a:t>
            </a:r>
            <a:r>
              <a:rPr lang="tr-TR" b="0" i="0" dirty="0">
                <a:effectLst/>
                <a:latin typeface="Söhne"/>
              </a:rPr>
              <a:t> (cv2) ve </a:t>
            </a:r>
            <a:r>
              <a:rPr lang="tr-TR" b="0" i="0" dirty="0" err="1">
                <a:effectLst/>
                <a:latin typeface="Söhne"/>
              </a:rPr>
              <a:t>DeepFace</a:t>
            </a:r>
            <a:r>
              <a:rPr lang="tr-TR" b="0" i="0" dirty="0">
                <a:effectLst/>
                <a:latin typeface="Söhne"/>
              </a:rPr>
              <a:t> kütüphanelerini </a:t>
            </a:r>
            <a:r>
              <a:rPr lang="tr-TR" b="0" i="0" dirty="0" err="1">
                <a:effectLst/>
                <a:latin typeface="Söhne"/>
              </a:rPr>
              <a:t>import</a:t>
            </a:r>
            <a:r>
              <a:rPr lang="tr-TR" b="0" i="0" dirty="0">
                <a:effectLst/>
                <a:latin typeface="Söhne"/>
              </a:rPr>
              <a:t> </a:t>
            </a:r>
            <a:r>
              <a:rPr lang="tr-TR" dirty="0">
                <a:latin typeface="Söhne"/>
              </a:rPr>
              <a:t>ediyoruz.</a:t>
            </a:r>
          </a:p>
          <a:p>
            <a:pPr>
              <a:buFont typeface="Wingdings" panose="05000000000000000000" pitchFamily="2" charset="2"/>
              <a:buChar char="q"/>
            </a:pPr>
            <a:endParaRPr lang="tr-TR" dirty="0">
              <a:latin typeface="Söhne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tr-TR" dirty="0">
                <a:latin typeface="Söhne"/>
              </a:rPr>
              <a:t> Ardından, analiz yapmak istediğimiz fotoğrafın yolunu "</a:t>
            </a:r>
            <a:r>
              <a:rPr lang="tr-TR" dirty="0" err="1">
                <a:latin typeface="Söhne"/>
              </a:rPr>
              <a:t>image_path</a:t>
            </a:r>
            <a:r>
              <a:rPr lang="tr-TR" dirty="0">
                <a:latin typeface="Söhne"/>
              </a:rPr>
              <a:t>" değişkenine atıyoruz. </a:t>
            </a:r>
          </a:p>
          <a:p>
            <a:pPr>
              <a:buFont typeface="Wingdings" panose="05000000000000000000" pitchFamily="2" charset="2"/>
              <a:buChar char="q"/>
            </a:pPr>
            <a:endParaRPr lang="tr-TR" dirty="0">
              <a:latin typeface="Söhne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tr-TR" dirty="0">
                <a:latin typeface="Söhne"/>
              </a:rPr>
              <a:t> cv2.imread() fonksiyonunu kullanarak duygu analizi yapacağımız fotoğrafı yüklüyoruz ve "</a:t>
            </a:r>
            <a:r>
              <a:rPr lang="tr-TR" dirty="0" err="1">
                <a:latin typeface="Söhne"/>
              </a:rPr>
              <a:t>image</a:t>
            </a:r>
            <a:r>
              <a:rPr lang="tr-TR" dirty="0">
                <a:latin typeface="Söhne"/>
              </a:rPr>
              <a:t>" değişkenine atıyoruz.</a:t>
            </a:r>
          </a:p>
          <a:p>
            <a:pPr>
              <a:buFont typeface="Wingdings" panose="05000000000000000000" pitchFamily="2" charset="2"/>
              <a:buChar char="q"/>
            </a:pPr>
            <a:endParaRPr lang="tr-TR" dirty="0">
              <a:latin typeface="Söhne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tr-TR" dirty="0">
                <a:latin typeface="Söhne"/>
              </a:rPr>
              <a:t>Yüz tespiti için, "cv2.CascadeClassifier" sınıfını kullanarak yüz tespitinde kullanılacak bir sınıflandırıcıyı ("</a:t>
            </a:r>
            <a:r>
              <a:rPr lang="tr-TR" dirty="0" err="1">
                <a:latin typeface="Söhne"/>
              </a:rPr>
              <a:t>haarcascade</a:t>
            </a:r>
            <a:r>
              <a:rPr lang="tr-TR" dirty="0">
                <a:latin typeface="Söhne"/>
              </a:rPr>
              <a:t> frontalface_default.xml") yüklüyoruz. Bu sınıflandırıcı, </a:t>
            </a:r>
            <a:r>
              <a:rPr lang="tr-TR" dirty="0" err="1">
                <a:latin typeface="Söhne"/>
              </a:rPr>
              <a:t>OpenCV</a:t>
            </a:r>
            <a:r>
              <a:rPr lang="tr-TR" dirty="0">
                <a:latin typeface="Söhne"/>
              </a:rPr>
              <a:t> tarafından sağlanan önceden eğitilmiş yüz tespit modelidir.</a:t>
            </a:r>
          </a:p>
          <a:p>
            <a:pPr>
              <a:buFont typeface="Wingdings" panose="05000000000000000000" pitchFamily="2" charset="2"/>
              <a:buChar char="q"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35758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952BB9B-8CB5-D9A1-85F8-84F501BD1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9389"/>
            <a:ext cx="10515600" cy="607995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tr-TR" b="0" i="0" dirty="0">
                <a:effectLst/>
                <a:latin typeface="Söhne"/>
              </a:rPr>
              <a:t> </a:t>
            </a: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Fotoğrafı gri tona dönüştürmek için ‘’cv2.cvtColor()’’ fonksiyonunu kullanarak </a:t>
            </a:r>
            <a:r>
              <a:rPr lang="tr-TR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gray</a:t>
            </a: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değişkenine atıyoruz çünkü yüz tespiti algoritması gri 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tonlamalı görüntülerde daha iyi çalışır.</a:t>
            </a:r>
          </a:p>
          <a:p>
            <a:pPr>
              <a:buFont typeface="Wingdings" panose="05000000000000000000" pitchFamily="2" charset="2"/>
              <a:buChar char="q"/>
            </a:pPr>
            <a:endParaRPr lang="tr-TR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detectMultiScale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 fonksiyonunu kullanarak yüzleri tespit ediyoruz. Bu fonksiyon, gri tonlamalı bir görüntüde yüzleri tespit etmek için kullanılır. Fonksiyonun parametreleri, </a:t>
            </a:r>
            <a:r>
              <a:rPr lang="tr-TR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scaleFactor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(ölçek faktörü), </a:t>
            </a:r>
            <a:r>
              <a:rPr lang="tr-TR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minNeighbors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(minimum komşu sayısı) ve </a:t>
            </a:r>
            <a:r>
              <a:rPr lang="tr-TR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minSize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(minimum yüz boyutu) gibi değerlerdir. Bu değerler, yüz tespiti algoritmasının hassasiyetini ve performansını kontrol etmek için kullanılır.</a:t>
            </a:r>
          </a:p>
          <a:p>
            <a:pPr>
              <a:buFont typeface="Wingdings" panose="05000000000000000000" pitchFamily="2" charset="2"/>
              <a:buChar char="q"/>
            </a:pPr>
            <a:endParaRPr lang="tr-TR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Tespit edilen her yüz için bir döngü oluşturuyoruz. </a:t>
            </a:r>
          </a:p>
          <a:p>
            <a:pPr>
              <a:buFont typeface="Wingdings" panose="05000000000000000000" pitchFamily="2" charset="2"/>
              <a:buChar char="q"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85690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952BB9B-8CB5-D9A1-85F8-84F501BD1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9389"/>
            <a:ext cx="10515600" cy="607995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tr-TR" dirty="0"/>
              <a:t> </a:t>
            </a: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Döngü içinde, yüzün koordinatlarını ("x", "y", "w", "h") kullanarak yüz bölgesini kırpıyoruz ve '</a:t>
            </a:r>
            <a:r>
              <a:rPr lang="tr-TR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face</a:t>
            </a: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' değişkenine atıyoruz.</a:t>
            </a:r>
          </a:p>
          <a:p>
            <a:pPr>
              <a:buFont typeface="Wingdings" panose="05000000000000000000" pitchFamily="2" charset="2"/>
              <a:buChar char="q"/>
            </a:pPr>
            <a:endParaRPr lang="tr-TR" dirty="0"/>
          </a:p>
          <a:p>
            <a:pPr>
              <a:buFont typeface="Wingdings" panose="05000000000000000000" pitchFamily="2" charset="2"/>
              <a:buChar char="q"/>
            </a:pP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Duygu analizi yapmak için "</a:t>
            </a:r>
            <a:r>
              <a:rPr lang="tr-TR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DeepFace.analyze</a:t>
            </a: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()" fonksiyonunu 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kullanıyoruz. Bu fonksiyon, </a:t>
            </a:r>
            <a:r>
              <a:rPr lang="tr-TR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img_path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parametresi aracılığıyla analiz yapılacak görüntüyü alır ve "</a:t>
            </a:r>
            <a:r>
              <a:rPr lang="tr-TR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actions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 parametresiyle hangi analizleri gerçekleştireceğimizi belirler. </a:t>
            </a:r>
          </a:p>
          <a:p>
            <a:pPr>
              <a:buFont typeface="Wingdings" panose="05000000000000000000" pitchFamily="2" charset="2"/>
              <a:buChar char="q"/>
            </a:pPr>
            <a:endParaRPr lang="tr-TR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Duygu analizi sonuçlarını konsola yazdırıyoruz. Her bir duygu ve ilgili skor, ‘</a:t>
            </a:r>
            <a:r>
              <a:rPr lang="tr-TR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[0]["</a:t>
            </a:r>
            <a:r>
              <a:rPr lang="tr-TR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emotion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"]’ sözlüğündeki öğelerdir.</a:t>
            </a:r>
          </a:p>
          <a:p>
            <a:pPr>
              <a:buFont typeface="Wingdings" panose="05000000000000000000" pitchFamily="2" charset="2"/>
              <a:buChar char="q"/>
            </a:pPr>
            <a:endParaRPr lang="tr-TR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91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952BB9B-8CB5-D9A1-85F8-84F501BD1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9389"/>
            <a:ext cx="10515600" cy="6079958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Yüzün üzerine duyguyu yazdırmak için, ‘</a:t>
            </a:r>
            <a:r>
              <a:rPr lang="tr-TR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</a:t>
            </a: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()’ fonksiyonunu kullanarak en yüksek skora sahip duyguyu belirliyoruz ve "</a:t>
            </a:r>
            <a:r>
              <a:rPr lang="tr-TR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emotion_label</a:t>
            </a: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 değişkenine atıyoruz.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tr-TR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‘cv2.putText()’ fonksiyonunu kullanarak duygu etiketini yüzün üzerine 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yazdırıyoruz. Bu fonksiyon, metni, konumu, yazı tipini, boyutu, renk ve kalınlığı gibi parametrelerle birlikte alır. 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tr-TR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Yüzü işaretlemek için ‘cv2.rectangle()’ fonksiyonunu kullanıyoruz. Bu fonksiyon, bir dikdörtgenin köşe noktalarını çizmek için kullanılır.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tr-TR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703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952BB9B-8CB5-D9A1-85F8-84F501BD1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9389"/>
            <a:ext cx="10515600" cy="6079958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Sonuçları görsel olarak görüntülemek için ‘’cv2.imshow()’’ ve ‘cv2.waitKey()’ fonksiyonlarını kullanıyoruz. ‘’cv2.imshow()’’ fonksiyonu, bir pencereye görüntüyü verir. 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‘</a:t>
            </a:r>
            <a:r>
              <a:rPr lang="tr-TR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cv2.waitKey()’ fonksiyonu ise </a:t>
            </a: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bir tuşa basılmasını bekler ve ardından pencereyi kapatır.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tr-TR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tr-TR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Son olarak ‘’cv2.destroyAllWindows()’’ fonksiyonuyla açılan tüm pencereleri kapatıyoruz.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tr-TR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022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D960A7B-3D5A-3610-633C-35D414E36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535"/>
            <a:ext cx="10515600" cy="1325563"/>
          </a:xfrm>
        </p:spPr>
        <p:txBody>
          <a:bodyPr/>
          <a:lstStyle/>
          <a:p>
            <a:r>
              <a:rPr lang="tr-TR" b="1" dirty="0"/>
              <a:t>Örnek 1</a:t>
            </a:r>
          </a:p>
        </p:txBody>
      </p:sp>
      <p:pic>
        <p:nvPicPr>
          <p:cNvPr id="5" name="İçerik Yer Tutucusu 4" descr="insan yüzü, kişi, şahıs, adam, insan, 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0897ABEC-2A74-9BC6-334B-4664F3967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33077"/>
            <a:ext cx="10559862" cy="5684387"/>
          </a:xfrm>
        </p:spPr>
      </p:pic>
    </p:spTree>
    <p:extLst>
      <p:ext uri="{BB962C8B-B14F-4D97-AF65-F5344CB8AC3E}">
        <p14:creationId xmlns:p14="http://schemas.microsoft.com/office/powerpoint/2010/main" val="3050451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D960A7B-3D5A-3610-633C-35D414E36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535"/>
            <a:ext cx="10515600" cy="1325563"/>
          </a:xfrm>
        </p:spPr>
        <p:txBody>
          <a:bodyPr/>
          <a:lstStyle/>
          <a:p>
            <a:r>
              <a:rPr lang="tr-TR" b="1" dirty="0"/>
              <a:t>Örnek 2</a:t>
            </a:r>
          </a:p>
        </p:txBody>
      </p:sp>
      <p:pic>
        <p:nvPicPr>
          <p:cNvPr id="7" name="İçerik Yer Tutucusu 6" descr="insan yüzü, kişi, şahıs, gülümsemek, gülüş, giyim içeren bir resim&#10;&#10;Açıklama otomatik olarak oluşturuldu">
            <a:extLst>
              <a:ext uri="{FF2B5EF4-FFF2-40B4-BE49-F238E27FC236}">
                <a16:creationId xmlns:a16="http://schemas.microsoft.com/office/drawing/2014/main" id="{5168B5C9-C970-3C69-816E-CE2603092E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1023411"/>
            <a:ext cx="9525000" cy="5694054"/>
          </a:xfrm>
        </p:spPr>
      </p:pic>
    </p:spTree>
    <p:extLst>
      <p:ext uri="{BB962C8B-B14F-4D97-AF65-F5344CB8AC3E}">
        <p14:creationId xmlns:p14="http://schemas.microsoft.com/office/powerpoint/2010/main" val="2438095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D960A7B-3D5A-3610-633C-35D414E36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535"/>
            <a:ext cx="10515600" cy="1325563"/>
          </a:xfrm>
        </p:spPr>
        <p:txBody>
          <a:bodyPr/>
          <a:lstStyle/>
          <a:p>
            <a:r>
              <a:rPr lang="tr-TR" b="1" dirty="0"/>
              <a:t>Örnek 3</a:t>
            </a:r>
          </a:p>
        </p:txBody>
      </p:sp>
      <p:pic>
        <p:nvPicPr>
          <p:cNvPr id="6" name="İçerik Yer Tutucusu 5" descr="insan yüzü, dudak, gülümsemek, gülüş, kişi, şahıs içeren bir resim&#10;&#10;Açıklama otomatik olarak oluşturuldu">
            <a:extLst>
              <a:ext uri="{FF2B5EF4-FFF2-40B4-BE49-F238E27FC236}">
                <a16:creationId xmlns:a16="http://schemas.microsoft.com/office/drawing/2014/main" id="{5A31D2AB-2B23-AC5E-981C-B735601DAA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64953"/>
            <a:ext cx="5197642" cy="4728093"/>
          </a:xfrm>
        </p:spPr>
      </p:pic>
      <p:pic>
        <p:nvPicPr>
          <p:cNvPr id="9" name="Resim 8" descr="metin, ekran görüntüsü, yazılım, multimedya yazılımı içeren bir resim&#10;&#10;Açıklama otomatik olarak oluşturuldu">
            <a:extLst>
              <a:ext uri="{FF2B5EF4-FFF2-40B4-BE49-F238E27FC236}">
                <a16:creationId xmlns:a16="http://schemas.microsoft.com/office/drawing/2014/main" id="{D7EF6308-6F33-0603-5566-83781F3D25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7021" y="4406104"/>
            <a:ext cx="8392696" cy="211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77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438</Words>
  <Application>Microsoft Office PowerPoint</Application>
  <PresentationFormat>Geniş ekran</PresentationFormat>
  <Paragraphs>35</Paragraphs>
  <Slides>9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Söhne</vt:lpstr>
      <vt:lpstr>Wingdings</vt:lpstr>
      <vt:lpstr>Office Teması</vt:lpstr>
      <vt:lpstr>Görüntü İşleme</vt:lpstr>
      <vt:lpstr>PowerPoint Sunusu</vt:lpstr>
      <vt:lpstr>PowerPoint Sunusu</vt:lpstr>
      <vt:lpstr>PowerPoint Sunusu</vt:lpstr>
      <vt:lpstr>PowerPoint Sunusu</vt:lpstr>
      <vt:lpstr>PowerPoint Sunusu</vt:lpstr>
      <vt:lpstr>Örnek 1</vt:lpstr>
      <vt:lpstr>Örnek 2</vt:lpstr>
      <vt:lpstr>Örnek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Cem</dc:creator>
  <cp:lastModifiedBy>Cem</cp:lastModifiedBy>
  <cp:revision>4</cp:revision>
  <dcterms:created xsi:type="dcterms:W3CDTF">2023-05-22T12:09:54Z</dcterms:created>
  <dcterms:modified xsi:type="dcterms:W3CDTF">2023-05-22T13:54:08Z</dcterms:modified>
</cp:coreProperties>
</file>

<file path=docProps/thumbnail.jpeg>
</file>